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67" r:id="rId9"/>
    <p:sldId id="268" r:id="rId10"/>
    <p:sldId id="276" r:id="rId11"/>
    <p:sldId id="269" r:id="rId12"/>
    <p:sldId id="270" r:id="rId13"/>
    <p:sldId id="272" r:id="rId14"/>
    <p:sldId id="274" r:id="rId15"/>
    <p:sldId id="327" r:id="rId16"/>
    <p:sldId id="328" r:id="rId17"/>
    <p:sldId id="275" r:id="rId18"/>
    <p:sldId id="278" r:id="rId19"/>
    <p:sldId id="277" r:id="rId20"/>
    <p:sldId id="279" r:id="rId21"/>
    <p:sldId id="281" r:id="rId22"/>
    <p:sldId id="282" r:id="rId23"/>
    <p:sldId id="283" r:id="rId24"/>
    <p:sldId id="305" r:id="rId25"/>
    <p:sldId id="306" r:id="rId26"/>
    <p:sldId id="300" r:id="rId27"/>
    <p:sldId id="301" r:id="rId28"/>
    <p:sldId id="302" r:id="rId29"/>
    <p:sldId id="303" r:id="rId30"/>
    <p:sldId id="304" r:id="rId31"/>
    <p:sldId id="285" r:id="rId32"/>
    <p:sldId id="294" r:id="rId33"/>
    <p:sldId id="296" r:id="rId34"/>
    <p:sldId id="307" r:id="rId35"/>
    <p:sldId id="334" r:id="rId36"/>
    <p:sldId id="335" r:id="rId37"/>
    <p:sldId id="308" r:id="rId38"/>
    <p:sldId id="309" r:id="rId39"/>
    <p:sldId id="332" r:id="rId40"/>
    <p:sldId id="333" r:id="rId41"/>
    <p:sldId id="349" r:id="rId42"/>
    <p:sldId id="310" r:id="rId43"/>
    <p:sldId id="311" r:id="rId44"/>
    <p:sldId id="312" r:id="rId45"/>
    <p:sldId id="313" r:id="rId46"/>
    <p:sldId id="336" r:id="rId47"/>
    <p:sldId id="314" r:id="rId48"/>
    <p:sldId id="337" r:id="rId49"/>
    <p:sldId id="315" r:id="rId50"/>
    <p:sldId id="316" r:id="rId51"/>
    <p:sldId id="338" r:id="rId52"/>
    <p:sldId id="317" r:id="rId53"/>
    <p:sldId id="318" r:id="rId54"/>
    <p:sldId id="339" r:id="rId55"/>
    <p:sldId id="340" r:id="rId56"/>
    <p:sldId id="341" r:id="rId57"/>
    <p:sldId id="319" r:id="rId58"/>
    <p:sldId id="325" r:id="rId59"/>
    <p:sldId id="326" r:id="rId60"/>
  </p:sldIdLst>
  <p:sldSz cx="12192000" cy="6858000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6" autoAdjust="0"/>
    <p:restoredTop sz="92028" autoAdjust="0"/>
  </p:normalViewPr>
  <p:slideViewPr>
    <p:cSldViewPr snapToGrid="0">
      <p:cViewPr varScale="1">
        <p:scale>
          <a:sx n="48" d="100"/>
          <a:sy n="48" d="100"/>
        </p:scale>
        <p:origin x="64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376" cy="339399"/>
          </a:xfrm>
          <a:prstGeom prst="rect">
            <a:avLst/>
          </a:prstGeom>
        </p:spPr>
        <p:txBody>
          <a:bodyPr vert="horz" lIns="90499" tIns="45250" rIns="90499" bIns="4525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60" y="0"/>
            <a:ext cx="4303375" cy="339399"/>
          </a:xfrm>
          <a:prstGeom prst="rect">
            <a:avLst/>
          </a:prstGeom>
        </p:spPr>
        <p:txBody>
          <a:bodyPr vert="horz" lIns="90499" tIns="45250" rIns="90499" bIns="45250" rtlCol="0"/>
          <a:lstStyle>
            <a:lvl1pPr algn="r">
              <a:defRPr sz="1200"/>
            </a:lvl1pPr>
          </a:lstStyle>
          <a:p>
            <a:fld id="{1F4A5977-57FA-4E86-839C-7C28B0A18824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6456121"/>
            <a:ext cx="4303376" cy="340476"/>
          </a:xfrm>
          <a:prstGeom prst="rect">
            <a:avLst/>
          </a:prstGeom>
        </p:spPr>
        <p:txBody>
          <a:bodyPr vert="horz" lIns="90499" tIns="45250" rIns="90499" bIns="4525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60" y="6456121"/>
            <a:ext cx="4303375" cy="340476"/>
          </a:xfrm>
          <a:prstGeom prst="rect">
            <a:avLst/>
          </a:prstGeom>
        </p:spPr>
        <p:txBody>
          <a:bodyPr vert="horz" lIns="90499" tIns="45250" rIns="90499" bIns="45250" rtlCol="0" anchor="b"/>
          <a:lstStyle>
            <a:lvl1pPr algn="r">
              <a:defRPr sz="1200"/>
            </a:lvl1pPr>
          </a:lstStyle>
          <a:p>
            <a:fld id="{8E1CFC2C-83F1-4F71-831A-DF70A9A03F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653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39884"/>
          </a:xfrm>
          <a:prstGeom prst="rect">
            <a:avLst/>
          </a:prstGeom>
        </p:spPr>
        <p:txBody>
          <a:bodyPr vert="horz" lIns="95557" tIns="47780" rIns="95557" bIns="47780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9" y="1"/>
            <a:ext cx="4302231" cy="339884"/>
          </a:xfrm>
          <a:prstGeom prst="rect">
            <a:avLst/>
          </a:prstGeom>
        </p:spPr>
        <p:txBody>
          <a:bodyPr vert="horz" lIns="95557" tIns="47780" rIns="95557" bIns="47780" rtlCol="0"/>
          <a:lstStyle>
            <a:lvl1pPr algn="r">
              <a:defRPr sz="1300"/>
            </a:lvl1pPr>
          </a:lstStyle>
          <a:p>
            <a:fld id="{67FD0BBC-D579-4C9B-82F0-55865AB09D37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7" tIns="47780" rIns="95557" bIns="4778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5557" tIns="47780" rIns="95557" bIns="4778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2231" cy="339884"/>
          </a:xfrm>
          <a:prstGeom prst="rect">
            <a:avLst/>
          </a:prstGeom>
        </p:spPr>
        <p:txBody>
          <a:bodyPr vert="horz" lIns="95557" tIns="47780" rIns="95557" bIns="47780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9" y="6456613"/>
            <a:ext cx="4302231" cy="339884"/>
          </a:xfrm>
          <a:prstGeom prst="rect">
            <a:avLst/>
          </a:prstGeom>
        </p:spPr>
        <p:txBody>
          <a:bodyPr vert="horz" lIns="95557" tIns="47780" rIns="95557" bIns="47780" rtlCol="0" anchor="b"/>
          <a:lstStyle>
            <a:lvl1pPr algn="r">
              <a:defRPr sz="1300"/>
            </a:lvl1pPr>
          </a:lstStyle>
          <a:p>
            <a:fld id="{65D3CC7A-CE3F-4E34-89D7-BC31CDCDD4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59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CC7A-CE3F-4E34-89D7-BC31CDCDD42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76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028C-8562-44C8-A27D-0DCC1E2E9A69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3BC6-6E82-41AC-A7C9-A62474E67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3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028C-8562-44C8-A27D-0DCC1E2E9A69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3BC6-6E82-41AC-A7C9-A62474E67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90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028C-8562-44C8-A27D-0DCC1E2E9A69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3BC6-6E82-41AC-A7C9-A62474E67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61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028C-8562-44C8-A27D-0DCC1E2E9A69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3BC6-6E82-41AC-A7C9-A62474E67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41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028C-8562-44C8-A27D-0DCC1E2E9A69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3BC6-6E82-41AC-A7C9-A62474E67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85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028C-8562-44C8-A27D-0DCC1E2E9A69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3BC6-6E82-41AC-A7C9-A62474E67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75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028C-8562-44C8-A27D-0DCC1E2E9A69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3BC6-6E82-41AC-A7C9-A62474E67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91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028C-8562-44C8-A27D-0DCC1E2E9A69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3BC6-6E82-41AC-A7C9-A62474E67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65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028C-8562-44C8-A27D-0DCC1E2E9A69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3BC6-6E82-41AC-A7C9-A62474E67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17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028C-8562-44C8-A27D-0DCC1E2E9A69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3BC6-6E82-41AC-A7C9-A62474E67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39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028C-8562-44C8-A27D-0DCC1E2E9A69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53BC6-6E82-41AC-A7C9-A62474E67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90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A028C-8562-44C8-A27D-0DCC1E2E9A69}" type="datetimeFigureOut">
              <a:rPr lang="zh-TW" altLang="en-US" smtClean="0"/>
              <a:t>2016/8/21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53BC6-6E82-41AC-A7C9-A62474E67F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17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Chapter 7: Cubic 4-ordered Hamiltonian and 4-ordered Hamiltonian connected/</a:t>
            </a:r>
            <a:r>
              <a:rPr lang="en-US" altLang="zh-TW" dirty="0" err="1"/>
              <a:t>laceable</a:t>
            </a:r>
            <a:r>
              <a:rPr lang="en-US" altLang="zh-TW" dirty="0"/>
              <a:t> graphs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862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1629" y="197704"/>
            <a:ext cx="105156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32857" y="48006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K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8283601" y="462642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K</a:t>
            </a:r>
            <a:r>
              <a:rPr lang="en-US" altLang="zh-TW" baseline="-25000" dirty="0"/>
              <a:t>3,3</a:t>
            </a:r>
            <a:endParaRPr lang="zh-TW" altLang="en-US" baseline="-250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9" y="1378289"/>
            <a:ext cx="10058400" cy="359609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0747" y="5285132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7-8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030230" y="5169932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04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The concept of cubic 4-ordered Hamiltonian graphs was proposed in 1997 [4]. These two graphs were proposed as examples. The authors challenged their readers to find more examples of cubic 4-ordered Hamiltonian graphs. The graph of the Kingdom Far-Far Away is actually only the third ever cubic 4-ordered Hamiltonian graph found, in 2008 [3]. This graph is also known as the </a:t>
            </a:r>
            <a:r>
              <a:rPr lang="en-US" altLang="zh-TW" dirty="0" err="1"/>
              <a:t>Heawood</a:t>
            </a:r>
            <a:r>
              <a:rPr lang="en-US" altLang="zh-TW" dirty="0"/>
              <a:t> graph. Later, we will give you more examples of cubic 4-ordered Hamiltonian graphs. However, we must first present some examples of cubic graphs that are not 4-ordered Hamiltonian.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54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2886" y="214539"/>
            <a:ext cx="10515600" cy="4351338"/>
          </a:xfrm>
        </p:spPr>
        <p:txBody>
          <a:bodyPr/>
          <a:lstStyle/>
          <a:p>
            <a:pPr algn="just"/>
            <a:r>
              <a:rPr lang="en-US" altLang="zh-TW" dirty="0"/>
              <a:t>Girth &gt; 3</a:t>
            </a: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70604" y="6417246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7-10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t="4378" r="15780" b="5210"/>
          <a:stretch/>
        </p:blipFill>
        <p:spPr>
          <a:xfrm>
            <a:off x="3722336" y="1861169"/>
            <a:ext cx="6675929" cy="456390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900361" y="2581359"/>
            <a:ext cx="59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x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1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3422" y="121014"/>
            <a:ext cx="10515600" cy="4351338"/>
          </a:xfrm>
        </p:spPr>
        <p:txBody>
          <a:bodyPr/>
          <a:lstStyle/>
          <a:p>
            <a:pPr algn="just"/>
            <a:r>
              <a:rPr lang="en-US" altLang="zh-TW" dirty="0"/>
              <a:t>Girth &gt; 4</a:t>
            </a:r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66257" y="2101758"/>
            <a:ext cx="7296410" cy="4618810"/>
            <a:chOff x="2166257" y="2101758"/>
            <a:chExt cx="7296410" cy="461881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257" y="4716542"/>
              <a:ext cx="2383971" cy="2004026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857" y="2101758"/>
              <a:ext cx="4400810" cy="4351013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5370604" y="6417246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7-11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506645" y="3228723"/>
            <a:ext cx="43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46274" y="4639488"/>
            <a:ext cx="43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y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4029" y="268968"/>
            <a:ext cx="10515600" cy="4351338"/>
          </a:xfrm>
        </p:spPr>
        <p:txBody>
          <a:bodyPr/>
          <a:lstStyle/>
          <a:p>
            <a:r>
              <a:rPr lang="en-US" altLang="zh-TW" dirty="0"/>
              <a:t>The following few graphs are a list of cubic 4-ordered Hamiltonian graphs.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57" y="744172"/>
            <a:ext cx="5220067" cy="51705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42" y="2964383"/>
            <a:ext cx="2873829" cy="154019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70604" y="6417246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7-12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8918713" y="1722783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GP(18;3)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701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26" y="1447798"/>
            <a:ext cx="1323159" cy="24057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96433" y="6417246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7-13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" name="圖片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45" y="1825625"/>
            <a:ext cx="4982470" cy="3740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5923722" y="1046922"/>
            <a:ext cx="226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CR(26,1,5)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381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70604" y="6417246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7-14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78" y="1585342"/>
            <a:ext cx="3730308" cy="343639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487478" y="901148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GP(18,4)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022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9486" y="112991"/>
            <a:ext cx="10515600" cy="714323"/>
          </a:xfrm>
        </p:spPr>
        <p:txBody>
          <a:bodyPr/>
          <a:lstStyle/>
          <a:p>
            <a:pPr algn="just"/>
            <a:r>
              <a:rPr lang="en-US" altLang="zh-TW" dirty="0"/>
              <a:t>4-ordered Hamiltonian connected</a:t>
            </a:r>
          </a:p>
        </p:txBody>
      </p:sp>
      <p:sp>
        <p:nvSpPr>
          <p:cNvPr id="10" name="矩形 9"/>
          <p:cNvSpPr/>
          <p:nvPr/>
        </p:nvSpPr>
        <p:spPr>
          <a:xfrm>
            <a:off x="4621624" y="6415286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7-15</a:t>
            </a:r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4038599" y="1286350"/>
            <a:ext cx="4779457" cy="4461307"/>
            <a:chOff x="4038599" y="1286350"/>
            <a:chExt cx="4779457" cy="446130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599" y="1550849"/>
              <a:ext cx="3819857" cy="36500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527" y="4807566"/>
              <a:ext cx="938622" cy="940091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372" y="1345671"/>
              <a:ext cx="604796" cy="60479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18757" y="1931150"/>
              <a:ext cx="1299299" cy="1801583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853117" y="1800710"/>
              <a:ext cx="336430" cy="20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736306" y="17464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443159" y="1737858"/>
              <a:ext cx="265982" cy="224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436159" y="16975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3</a:t>
              </a:r>
              <a:endParaRPr lang="zh-TW" altLang="en-US" dirty="0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189" y="1286350"/>
              <a:ext cx="545921" cy="514360"/>
            </a:xfrm>
            <a:prstGeom prst="rect">
              <a:avLst/>
            </a:prstGeom>
          </p:spPr>
        </p:pic>
      </p:grpSp>
      <p:sp>
        <p:nvSpPr>
          <p:cNvPr id="4" name="文字方塊 3"/>
          <p:cNvSpPr txBox="1"/>
          <p:nvPr/>
        </p:nvSpPr>
        <p:spPr>
          <a:xfrm>
            <a:off x="8335617" y="5200935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GP(21,4)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3857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370604" y="6417246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7-16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3738898" y="327213"/>
            <a:ext cx="4962875" cy="5109535"/>
            <a:chOff x="3738898" y="327213"/>
            <a:chExt cx="4962875" cy="510953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898" y="777621"/>
              <a:ext cx="3668129" cy="3770591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875" y="4379122"/>
              <a:ext cx="1055973" cy="105762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662" y="327213"/>
              <a:ext cx="732840" cy="73284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17861" y="1842121"/>
              <a:ext cx="1183912" cy="164159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6705220" y="996562"/>
              <a:ext cx="276884" cy="273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600005" y="9004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285734" y="858557"/>
              <a:ext cx="272143" cy="290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248779" y="9484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3</a:t>
              </a:r>
              <a:endParaRPr lang="zh-TW" altLang="en-US" dirty="0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454" y="399949"/>
              <a:ext cx="639967" cy="602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81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35" y="928962"/>
            <a:ext cx="4618979" cy="486626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2372" y="418425"/>
            <a:ext cx="858252" cy="85959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14" y="5738102"/>
            <a:ext cx="604796" cy="6047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758" y="4855029"/>
            <a:ext cx="1018377" cy="14120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2904" y="1770114"/>
            <a:ext cx="395322" cy="326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627588" y="4981399"/>
            <a:ext cx="395322" cy="326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249630" y="5425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542904" y="1618845"/>
            <a:ext cx="381000" cy="450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542904" y="19281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07" y="1322278"/>
            <a:ext cx="695594" cy="6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6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4" y="485765"/>
            <a:ext cx="6853190" cy="37099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14" y="4389456"/>
            <a:ext cx="4058959" cy="220354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7911548" y="1789043"/>
            <a:ext cx="108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Heawood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3782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00713" y="5447468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7-18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880567"/>
            <a:ext cx="4245799" cy="44830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2897" y="82745"/>
            <a:ext cx="923547" cy="9249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32" y="5447468"/>
            <a:ext cx="604796" cy="60479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543" y="4366778"/>
            <a:ext cx="1245006" cy="17263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35555" y="1692073"/>
            <a:ext cx="315686" cy="272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498841" y="4685077"/>
            <a:ext cx="304800" cy="272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047348" y="5078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310958" y="1832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68" y="1199796"/>
            <a:ext cx="736227" cy="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2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b="1" dirty="0"/>
              <a:t>cubic 4-ordered Hamiltonian connected graphs.</a:t>
            </a:r>
          </a:p>
          <a:p>
            <a:pPr algn="just"/>
            <a:r>
              <a:rPr lang="en-US" altLang="zh-TW" dirty="0"/>
              <a:t>We can generalize this concept as k-ordered Hamiltonian connected graphs, meaning that for any given k vertices there exists a Hamiltonian path beginning with the first vertex, ending with the last vertex, and passing through the required vertices in the order desired.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8094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Any Hamiltonian connected graph is 3-ordered Hamiltonian connected.</a:t>
            </a:r>
          </a:p>
        </p:txBody>
      </p:sp>
    </p:spTree>
    <p:extLst>
      <p:ext uri="{BB962C8B-B14F-4D97-AF65-F5344CB8AC3E}">
        <p14:creationId xmlns:p14="http://schemas.microsoft.com/office/powerpoint/2010/main" val="3202943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1371" y="279853"/>
            <a:ext cx="10515600" cy="1026433"/>
          </a:xfrm>
        </p:spPr>
        <p:txBody>
          <a:bodyPr/>
          <a:lstStyle/>
          <a:p>
            <a:pPr algn="just"/>
            <a:r>
              <a:rPr lang="en-US" altLang="zh-TW" dirty="0"/>
              <a:t>Not 5-ordered </a:t>
            </a:r>
            <a:r>
              <a:rPr lang="en-US" altLang="zh-TW" dirty="0" err="1"/>
              <a:t>hamiltonian</a:t>
            </a:r>
            <a:r>
              <a:rPr lang="en-US" altLang="zh-TW" dirty="0"/>
              <a:t> connected</a:t>
            </a:r>
          </a:p>
          <a:p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4217830"/>
            <a:ext cx="3471933" cy="237067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01" y="2166257"/>
            <a:ext cx="4487769" cy="45828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82171" y="6403843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7017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83" y="1535895"/>
            <a:ext cx="5052631" cy="532210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4029" y="334282"/>
            <a:ext cx="10515600" cy="4351338"/>
          </a:xfrm>
        </p:spPr>
        <p:txBody>
          <a:bodyPr/>
          <a:lstStyle/>
          <a:p>
            <a:pPr algn="just"/>
            <a:r>
              <a:rPr lang="en-US" altLang="zh-TW" dirty="0"/>
              <a:t>1-edge fault tolerant Hamiltonian</a:t>
            </a:r>
          </a:p>
          <a:p>
            <a:endParaRPr lang="en-US" altLang="zh-TW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42" y="1753609"/>
            <a:ext cx="390712" cy="6204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70604" y="6417246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1934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38" y="1063723"/>
            <a:ext cx="5009524" cy="52095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70604" y="6417246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2281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80" y="1485191"/>
            <a:ext cx="5009524" cy="5209524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859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4286" y="301625"/>
            <a:ext cx="10515600" cy="4351338"/>
          </a:xfrm>
        </p:spPr>
        <p:txBody>
          <a:bodyPr/>
          <a:lstStyle/>
          <a:p>
            <a:pPr algn="just"/>
            <a:r>
              <a:rPr lang="en-US" altLang="zh-TW" dirty="0"/>
              <a:t>Not 1-vertex fault tolerant </a:t>
            </a:r>
            <a:r>
              <a:rPr lang="en-US" altLang="zh-TW" dirty="0" err="1"/>
              <a:t>hamiltonian</a:t>
            </a:r>
            <a:endParaRPr lang="en-US" altLang="zh-TW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34337"/>
            <a:ext cx="4565571" cy="482366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29" y="1440279"/>
            <a:ext cx="390712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86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95" y="1281438"/>
            <a:ext cx="5009524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7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09" y="1245705"/>
            <a:ext cx="4895238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7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1" y="751999"/>
            <a:ext cx="6382437" cy="3776458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7030462" y="3516084"/>
            <a:ext cx="4004417" cy="2369395"/>
            <a:chOff x="1687286" y="1821737"/>
            <a:chExt cx="8309208" cy="4916520"/>
          </a:xfrm>
        </p:grpSpPr>
        <p:sp>
          <p:nvSpPr>
            <p:cNvPr id="8" name="矩形 7"/>
            <p:cNvSpPr/>
            <p:nvPr/>
          </p:nvSpPr>
          <p:spPr>
            <a:xfrm>
              <a:off x="5109347" y="6137859"/>
              <a:ext cx="11242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Figure 7-4</a:t>
              </a:r>
              <a:endParaRPr lang="zh-TW" altLang="en-US" dirty="0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286" y="1821737"/>
              <a:ext cx="8309208" cy="4916520"/>
            </a:xfrm>
            <a:prstGeom prst="rect">
              <a:avLst/>
            </a:prstGeom>
          </p:spPr>
        </p:pic>
        <p:cxnSp>
          <p:nvCxnSpPr>
            <p:cNvPr id="10" name="直線接點 9"/>
            <p:cNvCxnSpPr/>
            <p:nvPr/>
          </p:nvCxnSpPr>
          <p:spPr>
            <a:xfrm>
              <a:off x="5572539" y="2676939"/>
              <a:ext cx="510209" cy="6294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6076122" y="3266661"/>
              <a:ext cx="157444" cy="7553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H="1">
              <a:off x="6082748" y="4008783"/>
              <a:ext cx="150818" cy="75537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H="1" flipV="1">
              <a:off x="2975113" y="4770783"/>
              <a:ext cx="3107635" cy="6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2975113" y="4764157"/>
              <a:ext cx="470452" cy="64273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3445565" y="5406887"/>
              <a:ext cx="675861" cy="3180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4181061" y="5724939"/>
              <a:ext cx="74212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4896678" y="5406887"/>
              <a:ext cx="675861" cy="3180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H="1" flipV="1">
              <a:off x="4923184" y="2345635"/>
              <a:ext cx="702364" cy="30612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H="1">
              <a:off x="4121426" y="2345635"/>
              <a:ext cx="801757" cy="397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H="1">
              <a:off x="3445565" y="2345635"/>
              <a:ext cx="675861" cy="37768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flipH="1">
              <a:off x="2975113" y="2676939"/>
              <a:ext cx="470452" cy="6294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H="1">
              <a:off x="2782957" y="3306417"/>
              <a:ext cx="192156" cy="7156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flipV="1">
              <a:off x="2782957" y="2676939"/>
              <a:ext cx="2789582" cy="1345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0010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67" y="1441647"/>
            <a:ext cx="4895238" cy="5209524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101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Again, finding cubic 4-ordered Hamiltonian connected graphs is not an easy job. We have seen one example in the map of Wizard Land. There is another example, namely, K</a:t>
            </a:r>
            <a:r>
              <a:rPr lang="en-US" altLang="zh-TW" baseline="-25000" dirty="0"/>
              <a:t>4</a:t>
            </a:r>
            <a:r>
              <a:rPr lang="en-US" altLang="zh-TW" dirty="0"/>
              <a:t>.</a:t>
            </a:r>
          </a:p>
          <a:p>
            <a:pPr algn="just"/>
            <a:endParaRPr lang="en-US" altLang="zh-TW" dirty="0"/>
          </a:p>
          <a:p>
            <a:pPr algn="just"/>
            <a:r>
              <a:rPr lang="en-US" altLang="zh-TW" dirty="0"/>
              <a:t>It is interesting to note that the shortest cycle in any cubic 4-ordered Hamiltonian connected graph with at least seven vertices is five or greater. The proof is virtually identical to the one used for cubic 4-ordered Hamiltonian graphs.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2319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0228" y="345168"/>
            <a:ext cx="10515600" cy="4351338"/>
          </a:xfrm>
        </p:spPr>
        <p:txBody>
          <a:bodyPr/>
          <a:lstStyle/>
          <a:p>
            <a:pPr algn="just"/>
            <a:r>
              <a:rPr lang="en-US" altLang="zh-TW" dirty="0"/>
              <a:t>Girth &gt; 3</a:t>
            </a:r>
          </a:p>
        </p:txBody>
      </p:sp>
      <p:sp>
        <p:nvSpPr>
          <p:cNvPr id="5" name="矩形 4"/>
          <p:cNvSpPr/>
          <p:nvPr/>
        </p:nvSpPr>
        <p:spPr>
          <a:xfrm>
            <a:off x="5370604" y="6417246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7-27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t="4378" r="15780" b="5210"/>
          <a:stretch/>
        </p:blipFill>
        <p:spPr>
          <a:xfrm>
            <a:off x="2758036" y="1666959"/>
            <a:ext cx="6675929" cy="456390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002144" y="2370966"/>
            <a:ext cx="59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x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5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3142" y="366939"/>
            <a:ext cx="10515600" cy="4351338"/>
          </a:xfrm>
        </p:spPr>
        <p:txBody>
          <a:bodyPr/>
          <a:lstStyle/>
          <a:p>
            <a:pPr algn="just"/>
            <a:r>
              <a:rPr lang="en-US" altLang="zh-TW" dirty="0"/>
              <a:t>Girth &gt; 4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05815"/>
            <a:ext cx="4400810" cy="43510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70604" y="6417246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7-28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5469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following are some other examples of cubic 4-ordered Hamiltonian connected graphs.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03697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3" y="536503"/>
            <a:ext cx="4064538" cy="4081983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9085" y="4315199"/>
            <a:ext cx="1567544" cy="117075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750" y="3156857"/>
            <a:ext cx="2107899" cy="280468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623457" y="5116626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7-29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532914" y="5145610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7-30</a:t>
            </a:r>
            <a:endParaRPr lang="zh-TW" altLang="en-US" dirty="0"/>
          </a:p>
        </p:txBody>
      </p:sp>
      <p:pic>
        <p:nvPicPr>
          <p:cNvPr id="8" name="圖片 7" descr="C:\Users\user\AppData\Local\Microsoft\Windows\Temporary Internet Files\Content.IE5\8KCGIE0R\p(19,3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57" y="536503"/>
            <a:ext cx="3585554" cy="35855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3273287" y="6056243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GP(20;4)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924800" y="442622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GP(19,3)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8702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76" y="1022469"/>
            <a:ext cx="8702675" cy="4351338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6" y="1480457"/>
            <a:ext cx="2949246" cy="36793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59" y="4459271"/>
            <a:ext cx="957943" cy="91453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42503" y="5743139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7-31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7228703" y="1480457"/>
            <a:ext cx="329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Edge join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2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4-ordered Hamiltonian </a:t>
            </a:r>
            <a:r>
              <a:rPr lang="en-US" altLang="zh-TW" dirty="0" err="1"/>
              <a:t>laceable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1772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K</a:t>
            </a:r>
            <a:r>
              <a:rPr lang="en-US" altLang="zh-TW" baseline="-25000" dirty="0"/>
              <a:t>3,3</a:t>
            </a:r>
            <a:r>
              <a:rPr lang="en-US" altLang="zh-TW" dirty="0"/>
              <a:t> is cubic 4-ordered Hamiltonian </a:t>
            </a:r>
            <a:r>
              <a:rPr lang="en-US" altLang="zh-TW" dirty="0" err="1"/>
              <a:t>laceable</a:t>
            </a:r>
            <a:r>
              <a:rPr lang="en-US" altLang="zh-TW" dirty="0"/>
              <a:t>. </a:t>
            </a:r>
          </a:p>
          <a:p>
            <a:pPr algn="just"/>
            <a:endParaRPr lang="en-US" altLang="zh-TW" dirty="0"/>
          </a:p>
          <a:p>
            <a:pPr algn="just"/>
            <a:r>
              <a:rPr lang="en-US" altLang="zh-TW" dirty="0"/>
              <a:t>Yet, the graph of the Kingdom Far-Far-Away is bipartite. However it is not 4-ordered Hamiltonian </a:t>
            </a:r>
            <a:r>
              <a:rPr lang="en-US" altLang="zh-TW" dirty="0" err="1"/>
              <a:t>laceable</a:t>
            </a:r>
            <a:r>
              <a:rPr lang="en-US" altLang="zh-TW" dirty="0"/>
              <a:t>. </a:t>
            </a:r>
          </a:p>
          <a:p>
            <a:pPr algn="just"/>
            <a:endParaRPr lang="en-US" altLang="zh-TW" dirty="0"/>
          </a:p>
          <a:p>
            <a:pPr algn="just"/>
            <a:r>
              <a:rPr lang="en-US" altLang="zh-TW" dirty="0"/>
              <a:t>Other 4-ordered Hamiltonian </a:t>
            </a:r>
            <a:r>
              <a:rPr lang="en-US" altLang="zh-TW" dirty="0" err="1"/>
              <a:t>laceable</a:t>
            </a:r>
            <a:r>
              <a:rPr lang="en-US" altLang="zh-TW" dirty="0"/>
              <a:t> graphs</a:t>
            </a:r>
          </a:p>
        </p:txBody>
      </p:sp>
    </p:spTree>
    <p:extLst>
      <p:ext uri="{BB962C8B-B14F-4D97-AF65-F5344CB8AC3E}">
        <p14:creationId xmlns:p14="http://schemas.microsoft.com/office/powerpoint/2010/main" val="2247153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34" y="981342"/>
            <a:ext cx="4342857" cy="428571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46" y="4707680"/>
            <a:ext cx="2543819" cy="18124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02546" y="6232580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7-32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926622" y="5980133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7-33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978315" y="920681"/>
            <a:ext cx="5117685" cy="3614497"/>
            <a:chOff x="1772379" y="508052"/>
            <a:chExt cx="7620000" cy="5715000"/>
          </a:xfrm>
        </p:grpSpPr>
        <p:pic>
          <p:nvPicPr>
            <p:cNvPr id="12" name="Picture 2" descr="目前顯示的是「cr(34,1,5).jpg」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379" y="508052"/>
              <a:ext cx="76200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006" y="2849438"/>
              <a:ext cx="3088745" cy="1032228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333" y="508052"/>
              <a:ext cx="1241954" cy="826464"/>
            </a:xfrm>
            <a:prstGeom prst="rect">
              <a:avLst/>
            </a:prstGeom>
          </p:spPr>
        </p:pic>
      </p:grpSp>
      <p:sp>
        <p:nvSpPr>
          <p:cNvPr id="3" name="文字方塊 2"/>
          <p:cNvSpPr txBox="1"/>
          <p:nvPr/>
        </p:nvSpPr>
        <p:spPr>
          <a:xfrm>
            <a:off x="8229600" y="43732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GP(10,3)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398643" y="4996070"/>
            <a:ext cx="308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CR(34,1,5)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103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5766" y="324577"/>
            <a:ext cx="10515600" cy="4351338"/>
          </a:xfrm>
        </p:spPr>
        <p:txBody>
          <a:bodyPr/>
          <a:lstStyle/>
          <a:p>
            <a:r>
              <a:rPr lang="en-US" altLang="zh-TW" dirty="0"/>
              <a:t>Cubic 4-ordered </a:t>
            </a:r>
            <a:r>
              <a:rPr lang="en-US" altLang="zh-TW" dirty="0" err="1"/>
              <a:t>hamiltonian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Generalization: k-ordered </a:t>
            </a:r>
            <a:r>
              <a:rPr lang="en-US" altLang="zh-TW" dirty="0" err="1"/>
              <a:t>hamiltonian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Why 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66962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582786" y="5867007"/>
            <a:ext cx="124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7-34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35" y="923192"/>
            <a:ext cx="6714237" cy="444452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006972" y="2054087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HT(2)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1608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49" y="1233487"/>
            <a:ext cx="5870961" cy="4303713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877878" y="245165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HT(3)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9000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TW" b="1" dirty="0"/>
              <a:t>Suggested Reading and </a:t>
            </a:r>
            <a:r>
              <a:rPr lang="en-US" altLang="zh-TW" b="1"/>
              <a:t>Possible Future Directions</a:t>
            </a:r>
            <a:endParaRPr lang="zh-TW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1997, two strong Hamiltonian properties were introduced by Ng and Schultz [4]. A graph is k-ordered Hamiltonian if for every k ordered set S = {x</a:t>
            </a:r>
            <a:r>
              <a:rPr lang="en-US" altLang="zh-TW" baseline="-25000" dirty="0"/>
              <a:t>1</a:t>
            </a:r>
            <a:r>
              <a:rPr lang="en-US" altLang="zh-TW" dirty="0"/>
              <a:t>,x</a:t>
            </a:r>
            <a:r>
              <a:rPr lang="en-US" altLang="zh-TW" baseline="-25000" dirty="0"/>
              <a:t>2</a:t>
            </a:r>
            <a:r>
              <a:rPr lang="en-US" altLang="zh-TW" dirty="0"/>
              <a:t>,…, </a:t>
            </a:r>
            <a:r>
              <a:rPr lang="en-US" altLang="zh-TW" dirty="0" err="1"/>
              <a:t>x</a:t>
            </a:r>
            <a:r>
              <a:rPr lang="en-US" altLang="zh-TW" baseline="-25000" dirty="0" err="1"/>
              <a:t>k</a:t>
            </a:r>
            <a:r>
              <a:rPr lang="en-US" altLang="zh-TW" dirty="0"/>
              <a:t>} there exists a Hamiltonian cycle which encounters S in its designated order. Moreover, a graph is k-ordered Hamiltonian connected if for every k ordered set S = {x</a:t>
            </a:r>
            <a:r>
              <a:rPr lang="en-US" altLang="zh-TW" baseline="-25000" dirty="0"/>
              <a:t>1</a:t>
            </a:r>
            <a:r>
              <a:rPr lang="en-US" altLang="zh-TW" dirty="0"/>
              <a:t>,x</a:t>
            </a:r>
            <a:r>
              <a:rPr lang="en-US" altLang="zh-TW" baseline="-25000" dirty="0"/>
              <a:t>2</a:t>
            </a:r>
            <a:r>
              <a:rPr lang="en-US" altLang="zh-TW" dirty="0"/>
              <a:t>,…, </a:t>
            </a:r>
            <a:r>
              <a:rPr lang="en-US" altLang="zh-TW" dirty="0" err="1"/>
              <a:t>x</a:t>
            </a:r>
            <a:r>
              <a:rPr lang="en-US" altLang="zh-TW" baseline="-25000" dirty="0" err="1"/>
              <a:t>k</a:t>
            </a:r>
            <a:r>
              <a:rPr lang="en-US" altLang="zh-TW" dirty="0"/>
              <a:t>} there exists a Hamiltonian path joining x</a:t>
            </a:r>
            <a:r>
              <a:rPr lang="en-US" altLang="zh-TW" baseline="-25000" dirty="0"/>
              <a:t>1</a:t>
            </a:r>
            <a:r>
              <a:rPr lang="en-US" altLang="zh-TW" dirty="0"/>
              <a:t> to </a:t>
            </a:r>
            <a:r>
              <a:rPr lang="en-US" altLang="zh-TW" dirty="0" err="1"/>
              <a:t>x</a:t>
            </a:r>
            <a:r>
              <a:rPr lang="en-US" altLang="zh-TW" baseline="-25000" dirty="0" err="1"/>
              <a:t>k</a:t>
            </a:r>
            <a:r>
              <a:rPr lang="en-US" altLang="zh-TW" dirty="0"/>
              <a:t> that encounters S in its designated order.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068151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Obviously, any Hamiltonian graph is 3-ordered Hamiltonian. Thus, the k-ordered Hamiltonian property is really interesting only for k</a:t>
            </a:r>
            <a:r>
              <a:rPr lang="en-US" altLang="zh-TW" dirty="0">
                <a:sym typeface="Symbol" panose="05050102010706020507" pitchFamily="18" charset="2"/>
              </a:rPr>
              <a:t></a:t>
            </a:r>
            <a:r>
              <a:rPr lang="en-US" altLang="zh-TW" dirty="0"/>
              <a:t>4. Similarly, any Hamiltonian connected graph is 3-ordered Hamiltonian connected. Again, the k-ordered Hamiltonian property is really interesting only for k</a:t>
            </a:r>
            <a:r>
              <a:rPr lang="en-US" altLang="zh-TW" dirty="0">
                <a:sym typeface="Symbol" panose="05050102010706020507" pitchFamily="18" charset="2"/>
              </a:rPr>
              <a:t></a:t>
            </a:r>
            <a:r>
              <a:rPr lang="en-US" altLang="zh-TW" dirty="0"/>
              <a:t>4.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411478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Ng and Schultz [4] proposed the question of the existence of cubic 4-ordered Hamiltonian graph other than </a:t>
            </a:r>
            <a:r>
              <a:rPr lang="en-US" altLang="zh-TW" i="1" dirty="0"/>
              <a:t>K</a:t>
            </a:r>
            <a:r>
              <a:rPr lang="en-US" altLang="zh-TW" i="1" baseline="-25000" dirty="0"/>
              <a:t>4</a:t>
            </a:r>
            <a:r>
              <a:rPr lang="en-US" altLang="zh-TW" dirty="0"/>
              <a:t> and </a:t>
            </a:r>
            <a:r>
              <a:rPr lang="en-US" altLang="zh-TW" i="1" dirty="0"/>
              <a:t>K</a:t>
            </a:r>
            <a:r>
              <a:rPr lang="en-US" altLang="zh-TW" i="1" baseline="-25000" dirty="0"/>
              <a:t>3,3</a:t>
            </a:r>
            <a:r>
              <a:rPr lang="en-US" altLang="zh-TW" i="1" dirty="0"/>
              <a:t> </a:t>
            </a:r>
            <a:r>
              <a:rPr lang="en-US" altLang="zh-TW" dirty="0"/>
              <a:t>and the existence of cubic 4-ordered Hamiltonian connected graphs other than K</a:t>
            </a:r>
            <a:r>
              <a:rPr lang="en-US" altLang="zh-TW" baseline="-25000" dirty="0"/>
              <a:t>4</a:t>
            </a:r>
            <a:r>
              <a:rPr lang="en-US" altLang="zh-TW" dirty="0"/>
              <a:t>. In 2008, </a:t>
            </a:r>
            <a:r>
              <a:rPr lang="en-US" altLang="zh-TW" dirty="0" err="1"/>
              <a:t>Meszaros</a:t>
            </a:r>
            <a:r>
              <a:rPr lang="en-US" altLang="zh-TW" dirty="0"/>
              <a:t> [3] proved that the </a:t>
            </a:r>
            <a:r>
              <a:rPr lang="en-US" altLang="zh-TW" dirty="0" err="1"/>
              <a:t>Heawood</a:t>
            </a:r>
            <a:r>
              <a:rPr lang="en-US" altLang="zh-TW" dirty="0"/>
              <a:t> graph is 4-ordered Hamiltonian.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781729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Then, Hsu et. al. [1] classified those generalized Petersen graphs </a:t>
            </a:r>
            <a:r>
              <a:rPr lang="en-US" altLang="zh-TW" i="1" dirty="0"/>
              <a:t>GP</a:t>
            </a:r>
            <a:r>
              <a:rPr lang="en-US" altLang="zh-TW" dirty="0"/>
              <a:t>(</a:t>
            </a:r>
            <a:r>
              <a:rPr lang="en-US" altLang="zh-TW" i="1" dirty="0"/>
              <a:t>n; 3</a:t>
            </a:r>
            <a:r>
              <a:rPr lang="en-US" altLang="zh-TW" dirty="0"/>
              <a:t>) as 4-ordered Hamiltonian. It was proven that the generalized Petersen graph </a:t>
            </a:r>
            <a:r>
              <a:rPr lang="en-US" altLang="zh-TW" i="1" dirty="0">
                <a:solidFill>
                  <a:srgbClr val="FF0000"/>
                </a:solidFill>
              </a:rPr>
              <a:t>GP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; 3)  is 4-ordered Hamiltonian if and only if </a:t>
            </a:r>
            <a:r>
              <a:rPr lang="en-US" altLang="zh-TW" i="1" dirty="0">
                <a:solidFill>
                  <a:srgbClr val="FF0000"/>
                </a:solidFill>
              </a:rPr>
              <a:t>n </a:t>
            </a:r>
            <a:r>
              <a:rPr lang="en-US" altLang="zh-TW" dirty="0">
                <a:solidFill>
                  <a:srgbClr val="FF0000"/>
                </a:solidFill>
              </a:rPr>
              <a:t>is even and either </a:t>
            </a:r>
            <a:r>
              <a:rPr lang="en-US" altLang="zh-TW" i="1" dirty="0">
                <a:solidFill>
                  <a:srgbClr val="FF0000"/>
                </a:solidFill>
              </a:rPr>
              <a:t>n = 18</a:t>
            </a:r>
            <a:r>
              <a:rPr lang="en-US" altLang="zh-TW" dirty="0">
                <a:solidFill>
                  <a:srgbClr val="FF0000"/>
                </a:solidFill>
              </a:rPr>
              <a:t> or </a:t>
            </a:r>
            <a:r>
              <a:rPr lang="en-US" altLang="zh-TW" i="1" dirty="0">
                <a:solidFill>
                  <a:srgbClr val="FF0000"/>
                </a:solidFill>
              </a:rPr>
              <a:t>n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altLang="zh-TW" i="1" dirty="0">
                <a:solidFill>
                  <a:srgbClr val="FF0000"/>
                </a:solidFill>
              </a:rPr>
              <a:t>24.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Thus, there exists an infinite number of 3-regular 4-ordered Hamiltonian graphs.</a:t>
            </a: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24999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Since the existence of cubic 4-ordered Hamiltonian graphs seems very rare, we are wondering these graphs must by very symmetric. A graph is vertex-transitive if every vertex has the same local environment, so that no vertex can be distinguished from any other based on the vertices and edges surrounding it. Similarly, A graph is edge-transitive if every edge has the same local environment, so that no edge can be distinguished from any other based on the vertices and edges surrounding it. 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4750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Note that </a:t>
            </a:r>
            <a:r>
              <a:rPr lang="en-US" altLang="zh-TW" i="1" dirty="0"/>
              <a:t>GP</a:t>
            </a:r>
            <a:r>
              <a:rPr lang="en-US" altLang="zh-TW" dirty="0"/>
              <a:t>(</a:t>
            </a:r>
            <a:r>
              <a:rPr lang="en-US" altLang="zh-TW" i="1" dirty="0"/>
              <a:t>n; 3</a:t>
            </a:r>
            <a:r>
              <a:rPr lang="en-US" altLang="zh-TW" dirty="0"/>
              <a:t>) is vertex transitive if and only if</a:t>
            </a:r>
            <a:r>
              <a:rPr lang="en-US" altLang="zh-TW" i="1" dirty="0"/>
              <a:t> n = 8</a:t>
            </a:r>
            <a:r>
              <a:rPr lang="en-US" altLang="zh-TW" dirty="0"/>
              <a:t> or </a:t>
            </a:r>
            <a:r>
              <a:rPr lang="en-US" altLang="zh-TW" i="1" dirty="0"/>
              <a:t>n = 10</a:t>
            </a:r>
            <a:r>
              <a:rPr lang="en-US" altLang="zh-TW" dirty="0"/>
              <a:t>. Can we find an infinite number of 3-regular vertex transitive 4-ordered Hamiltonian graphs? Sherman et. al. [5] answer the question affirmatively by considering a family of graphs which is a generalization of the </a:t>
            </a:r>
            <a:r>
              <a:rPr lang="en-US" altLang="zh-TW" dirty="0" err="1"/>
              <a:t>Heawood</a:t>
            </a:r>
            <a:r>
              <a:rPr lang="en-US" altLang="zh-TW" dirty="0"/>
              <a:t> graph.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4289656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Chordal Ring graph, denoted by </a:t>
            </a:r>
            <a:r>
              <a:rPr lang="en-US" altLang="zh-TW" i="1" dirty="0"/>
              <a:t>CR</a:t>
            </a:r>
            <a:r>
              <a:rPr lang="en-US" altLang="zh-TW" dirty="0"/>
              <a:t>(</a:t>
            </a:r>
            <a:r>
              <a:rPr lang="en-US" altLang="zh-TW" i="1" dirty="0"/>
              <a:t>2n; 1; k</a:t>
            </a:r>
            <a:r>
              <a:rPr lang="en-US" altLang="zh-TW" dirty="0"/>
              <a:t>) with </a:t>
            </a:r>
            <a:r>
              <a:rPr lang="en-US" altLang="zh-TW" i="1" dirty="0"/>
              <a:t>3 </a:t>
            </a:r>
            <a:r>
              <a:rPr lang="en-US" altLang="zh-TW" i="1" dirty="0">
                <a:sym typeface="Symbol" panose="05050102010706020507" pitchFamily="18" charset="2"/>
              </a:rPr>
              <a:t></a:t>
            </a:r>
            <a:r>
              <a:rPr lang="en-US" altLang="zh-TW" i="1" dirty="0"/>
              <a:t> k </a:t>
            </a:r>
            <a:r>
              <a:rPr lang="en-US" altLang="zh-TW" i="1" dirty="0">
                <a:sym typeface="Symbol" panose="05050102010706020507" pitchFamily="18" charset="2"/>
              </a:rPr>
              <a:t></a:t>
            </a:r>
            <a:r>
              <a:rPr lang="en-US" altLang="zh-TW" i="1" dirty="0"/>
              <a:t> n</a:t>
            </a:r>
            <a:r>
              <a:rPr lang="en-US" altLang="zh-TW" dirty="0"/>
              <a:t>, is a graph with its vertex set {</a:t>
            </a:r>
            <a:r>
              <a:rPr lang="en-US" altLang="zh-TW" i="1" dirty="0"/>
              <a:t>v</a:t>
            </a:r>
            <a:r>
              <a:rPr lang="en-US" altLang="zh-TW" i="1" baseline="-25000" dirty="0"/>
              <a:t>i</a:t>
            </a:r>
            <a:r>
              <a:rPr lang="en-US" altLang="zh-TW" i="1" dirty="0"/>
              <a:t> </a:t>
            </a:r>
            <a:r>
              <a:rPr lang="en-US" altLang="zh-TW" dirty="0"/>
              <a:t>| </a:t>
            </a:r>
            <a:r>
              <a:rPr lang="en-US" altLang="zh-TW" i="1" dirty="0"/>
              <a:t>0 </a:t>
            </a:r>
            <a:r>
              <a:rPr lang="en-US" altLang="zh-TW" i="1" dirty="0">
                <a:sym typeface="Symbol" panose="05050102010706020507" pitchFamily="18" charset="2"/>
              </a:rPr>
              <a:t></a:t>
            </a:r>
            <a:r>
              <a:rPr lang="en-US" altLang="zh-TW" i="1" dirty="0"/>
              <a:t> </a:t>
            </a:r>
            <a:r>
              <a:rPr lang="en-US" altLang="zh-TW" i="1" dirty="0" err="1"/>
              <a:t>i</a:t>
            </a:r>
            <a:r>
              <a:rPr lang="en-US" altLang="zh-TW" i="1" dirty="0"/>
              <a:t> &lt; 2n</a:t>
            </a:r>
            <a:r>
              <a:rPr lang="en-US" altLang="zh-TW" dirty="0"/>
              <a:t>} and edge set {(</a:t>
            </a:r>
            <a:r>
              <a:rPr lang="en-US" altLang="zh-TW" i="1" dirty="0"/>
              <a:t>v</a:t>
            </a:r>
            <a:r>
              <a:rPr lang="en-US" altLang="zh-TW" i="1" baseline="-25000" dirty="0"/>
              <a:t>i</a:t>
            </a:r>
            <a:r>
              <a:rPr lang="en-US" altLang="zh-TW" i="1" dirty="0"/>
              <a:t>,v</a:t>
            </a:r>
            <a:r>
              <a:rPr lang="en-US" altLang="zh-TW" i="1" baseline="-25000" dirty="0"/>
              <a:t>i+1</a:t>
            </a:r>
            <a:r>
              <a:rPr lang="en-US" altLang="zh-TW" dirty="0"/>
              <a:t>) | </a:t>
            </a:r>
            <a:r>
              <a:rPr lang="en-US" altLang="zh-TW" i="1" dirty="0"/>
              <a:t>0 </a:t>
            </a:r>
            <a:r>
              <a:rPr lang="en-US" altLang="zh-TW" i="1" dirty="0">
                <a:sym typeface="Symbol" panose="05050102010706020507" pitchFamily="18" charset="2"/>
              </a:rPr>
              <a:t></a:t>
            </a:r>
            <a:r>
              <a:rPr lang="en-US" altLang="zh-TW" i="1" dirty="0"/>
              <a:t> </a:t>
            </a:r>
            <a:r>
              <a:rPr lang="en-US" altLang="zh-TW" i="1" dirty="0" err="1"/>
              <a:t>i</a:t>
            </a:r>
            <a:r>
              <a:rPr lang="en-US" altLang="zh-TW" i="1" dirty="0"/>
              <a:t> &lt; 2n</a:t>
            </a:r>
            <a:r>
              <a:rPr lang="en-US" altLang="zh-TW" dirty="0"/>
              <a:t>} </a:t>
            </a:r>
            <a:r>
              <a:rPr lang="en-US" altLang="zh-TW" dirty="0">
                <a:sym typeface="Symbol" panose="05050102010706020507" pitchFamily="18" charset="2"/>
              </a:rPr>
              <a:t></a:t>
            </a:r>
            <a:r>
              <a:rPr lang="en-US" altLang="zh-TW" dirty="0"/>
              <a:t>{(</a:t>
            </a:r>
            <a:r>
              <a:rPr lang="en-US" altLang="zh-TW" i="1" dirty="0"/>
              <a:t>v</a:t>
            </a:r>
            <a:r>
              <a:rPr lang="en-US" altLang="zh-TW" i="1" baseline="-25000" dirty="0"/>
              <a:t>i</a:t>
            </a:r>
            <a:r>
              <a:rPr lang="en-US" altLang="zh-TW" dirty="0"/>
              <a:t>, </a:t>
            </a:r>
            <a:r>
              <a:rPr lang="en-US" altLang="zh-TW" i="1" dirty="0" err="1"/>
              <a:t>v</a:t>
            </a:r>
            <a:r>
              <a:rPr lang="en-US" altLang="zh-TW" i="1" baseline="-25000" dirty="0" err="1"/>
              <a:t>i+k</a:t>
            </a:r>
            <a:r>
              <a:rPr lang="en-US" altLang="zh-TW" dirty="0"/>
              <a:t>) |</a:t>
            </a:r>
            <a:r>
              <a:rPr lang="en-US" altLang="zh-TW" i="1" dirty="0" err="1"/>
              <a:t>i</a:t>
            </a:r>
            <a:r>
              <a:rPr lang="en-US" altLang="zh-TW" dirty="0"/>
              <a:t> is even and 0 </a:t>
            </a:r>
            <a:r>
              <a:rPr lang="en-US" altLang="zh-TW" dirty="0">
                <a:sym typeface="Symbol" panose="05050102010706020507" pitchFamily="18" charset="2"/>
              </a:rPr>
              <a:t></a:t>
            </a:r>
            <a:r>
              <a:rPr lang="en-US" altLang="zh-TW" i="1" dirty="0"/>
              <a:t> </a:t>
            </a:r>
            <a:r>
              <a:rPr lang="en-US" altLang="zh-TW" i="1" dirty="0" err="1"/>
              <a:t>i</a:t>
            </a:r>
            <a:r>
              <a:rPr lang="en-US" altLang="zh-TW" i="1" dirty="0"/>
              <a:t> &lt; 2n</a:t>
            </a:r>
            <a:r>
              <a:rPr lang="en-US" altLang="zh-TW" dirty="0"/>
              <a:t>} where the indices are always taken modulo 2</a:t>
            </a:r>
            <a:r>
              <a:rPr lang="en-US" altLang="zh-TW" i="1" dirty="0"/>
              <a:t>n</a:t>
            </a:r>
            <a:r>
              <a:rPr lang="en-US" altLang="zh-TW" dirty="0"/>
              <a:t>. Note that the </a:t>
            </a:r>
            <a:r>
              <a:rPr lang="en-US" altLang="zh-TW" dirty="0" err="1"/>
              <a:t>Heawood</a:t>
            </a:r>
            <a:r>
              <a:rPr lang="en-US" altLang="zh-TW" dirty="0"/>
              <a:t> graph is </a:t>
            </a:r>
            <a:r>
              <a:rPr lang="en-US" altLang="zh-TW" i="1" dirty="0"/>
              <a:t>CR</a:t>
            </a:r>
            <a:r>
              <a:rPr lang="en-US" altLang="zh-TW" dirty="0"/>
              <a:t>(14; 1; 5). Moreover, any Chordal ring graph is vertex transitive. It was proven that</a:t>
            </a:r>
            <a:r>
              <a:rPr lang="en-US" altLang="zh-TW" i="1" dirty="0"/>
              <a:t> </a:t>
            </a:r>
            <a:r>
              <a:rPr lang="en-US" altLang="zh-TW" i="1" dirty="0">
                <a:solidFill>
                  <a:srgbClr val="FF0000"/>
                </a:solidFill>
              </a:rPr>
              <a:t>CR</a:t>
            </a:r>
            <a:r>
              <a:rPr lang="en-US" altLang="zh-TW" dirty="0">
                <a:solidFill>
                  <a:srgbClr val="FF0000"/>
                </a:solidFill>
              </a:rPr>
              <a:t>(2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; 1; 5) is 4-ordered Hamiltonian if and only if </a:t>
            </a:r>
            <a:r>
              <a:rPr lang="en-US" altLang="zh-TW" i="1" dirty="0">
                <a:solidFill>
                  <a:srgbClr val="FF0000"/>
                </a:solidFill>
              </a:rPr>
              <a:t>2n = 12k+2</a:t>
            </a:r>
            <a:r>
              <a:rPr lang="en-US" altLang="zh-TW" dirty="0">
                <a:solidFill>
                  <a:srgbClr val="FF0000"/>
                </a:solidFill>
              </a:rPr>
              <a:t> or </a:t>
            </a:r>
            <a:r>
              <a:rPr lang="en-US" altLang="zh-TW" i="1" dirty="0">
                <a:solidFill>
                  <a:srgbClr val="FF0000"/>
                </a:solidFill>
              </a:rPr>
              <a:t>2n = 12k+10</a:t>
            </a:r>
            <a:r>
              <a:rPr lang="en-US" altLang="zh-TW" dirty="0">
                <a:solidFill>
                  <a:srgbClr val="FF0000"/>
                </a:solidFill>
              </a:rPr>
              <a:t> for some</a:t>
            </a:r>
            <a:r>
              <a:rPr lang="en-US" altLang="zh-TW" i="1" dirty="0">
                <a:solidFill>
                  <a:srgbClr val="FF0000"/>
                </a:solidFill>
              </a:rPr>
              <a:t> k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altLang="zh-TW" i="1" dirty="0">
                <a:solidFill>
                  <a:srgbClr val="FF0000"/>
                </a:solidFill>
              </a:rPr>
              <a:t>2</a:t>
            </a:r>
            <a:r>
              <a:rPr lang="en-US" altLang="zh-TW" dirty="0">
                <a:solidFill>
                  <a:srgbClr val="FF0000"/>
                </a:solidFill>
              </a:rPr>
              <a:t> or </a:t>
            </a:r>
            <a:r>
              <a:rPr lang="en-US" altLang="zh-TW" i="1" dirty="0">
                <a:solidFill>
                  <a:srgbClr val="FF0000"/>
                </a:solidFill>
              </a:rPr>
              <a:t>2n = 14</a:t>
            </a:r>
            <a:r>
              <a:rPr lang="en-US" altLang="zh-TW" dirty="0">
                <a:solidFill>
                  <a:srgbClr val="FF0000"/>
                </a:solidFill>
              </a:rPr>
              <a:t>.</a:t>
            </a:r>
            <a:endParaRPr lang="zh-TW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5288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Now, let us discuss the progress of 4-ordered Hamiltonian connected/</a:t>
            </a:r>
            <a:r>
              <a:rPr lang="en-US" altLang="zh-TW" dirty="0" err="1"/>
              <a:t>laceable</a:t>
            </a:r>
            <a:r>
              <a:rPr lang="en-US" altLang="zh-TW" dirty="0"/>
              <a:t> graphs. We note that </a:t>
            </a:r>
            <a:r>
              <a:rPr lang="en-US" altLang="zh-TW" i="1" dirty="0"/>
              <a:t>GP</a:t>
            </a:r>
            <a:r>
              <a:rPr lang="en-US" altLang="zh-TW" dirty="0"/>
              <a:t>(</a:t>
            </a:r>
            <a:r>
              <a:rPr lang="en-US" altLang="zh-TW" i="1" dirty="0"/>
              <a:t>n</a:t>
            </a:r>
            <a:r>
              <a:rPr lang="en-US" altLang="zh-TW" dirty="0"/>
              <a:t>; 3) is a bipartite graph if n is even. Moreover, </a:t>
            </a:r>
            <a:r>
              <a:rPr lang="en-US" altLang="zh-TW" i="1" dirty="0"/>
              <a:t>CR</a:t>
            </a:r>
            <a:r>
              <a:rPr lang="en-US" altLang="zh-TW" dirty="0"/>
              <a:t>(</a:t>
            </a:r>
            <a:r>
              <a:rPr lang="en-US" altLang="zh-TW" i="1" dirty="0"/>
              <a:t>2n; 1; k</a:t>
            </a:r>
            <a:r>
              <a:rPr lang="en-US" altLang="zh-TW" dirty="0"/>
              <a:t>) is a bipartite graph if </a:t>
            </a:r>
            <a:r>
              <a:rPr lang="en-US" altLang="zh-TW" i="1" dirty="0"/>
              <a:t>3</a:t>
            </a:r>
            <a:r>
              <a:rPr lang="en-US" altLang="zh-TW" i="1" dirty="0">
                <a:sym typeface="Symbol" panose="05050102010706020507" pitchFamily="18" charset="2"/>
              </a:rPr>
              <a:t></a:t>
            </a:r>
            <a:r>
              <a:rPr lang="en-US" altLang="zh-TW" i="1" dirty="0"/>
              <a:t> k </a:t>
            </a:r>
            <a:r>
              <a:rPr lang="en-US" altLang="zh-TW" i="1" dirty="0">
                <a:sym typeface="Symbol" panose="05050102010706020507" pitchFamily="18" charset="2"/>
              </a:rPr>
              <a:t></a:t>
            </a:r>
            <a:r>
              <a:rPr lang="en-US" altLang="zh-TW" i="1" dirty="0"/>
              <a:t> </a:t>
            </a:r>
            <a:r>
              <a:rPr lang="en-US" altLang="zh-TW" dirty="0"/>
              <a:t>n. It is interesting to point out in [1] that </a:t>
            </a:r>
            <a:r>
              <a:rPr lang="en-US" altLang="zh-TW" i="1" dirty="0">
                <a:solidFill>
                  <a:srgbClr val="FF0000"/>
                </a:solidFill>
              </a:rPr>
              <a:t>GP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>
                <a:solidFill>
                  <a:srgbClr val="FF0000"/>
                </a:solidFill>
              </a:rPr>
              <a:t>n; 3</a:t>
            </a:r>
            <a:r>
              <a:rPr lang="en-US" altLang="zh-TW" dirty="0">
                <a:solidFill>
                  <a:srgbClr val="FF0000"/>
                </a:solidFill>
              </a:rPr>
              <a:t>) is 4-ordered Hamiltonian </a:t>
            </a:r>
            <a:r>
              <a:rPr lang="en-US" altLang="zh-TW" dirty="0" err="1">
                <a:solidFill>
                  <a:srgbClr val="FF0000"/>
                </a:solidFill>
              </a:rPr>
              <a:t>laceable</a:t>
            </a:r>
            <a:r>
              <a:rPr lang="en-US" altLang="zh-TW" dirty="0">
                <a:solidFill>
                  <a:srgbClr val="FF0000"/>
                </a:solidFill>
              </a:rPr>
              <a:t> if and only if </a:t>
            </a:r>
            <a:r>
              <a:rPr lang="en-US" altLang="zh-TW" i="1" dirty="0">
                <a:solidFill>
                  <a:srgbClr val="FF0000"/>
                </a:solidFill>
              </a:rPr>
              <a:t>n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altLang="zh-TW" i="1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10 and 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 is even. Thus, </a:t>
            </a:r>
            <a:r>
              <a:rPr lang="en-US" altLang="zh-TW" i="1" dirty="0">
                <a:solidFill>
                  <a:srgbClr val="FF0000"/>
                </a:solidFill>
              </a:rPr>
              <a:t>GP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>
                <a:solidFill>
                  <a:srgbClr val="FF0000"/>
                </a:solidFill>
              </a:rPr>
              <a:t>n; 3</a:t>
            </a:r>
            <a:r>
              <a:rPr lang="en-US" altLang="zh-TW" dirty="0">
                <a:solidFill>
                  <a:srgbClr val="FF0000"/>
                </a:solidFill>
              </a:rPr>
              <a:t>) is 4-odered Hamiltonian </a:t>
            </a:r>
            <a:r>
              <a:rPr lang="en-US" altLang="zh-TW" dirty="0" err="1">
                <a:solidFill>
                  <a:srgbClr val="FF0000"/>
                </a:solidFill>
              </a:rPr>
              <a:t>laceable</a:t>
            </a:r>
            <a:r>
              <a:rPr lang="en-US" altLang="zh-TW" dirty="0">
                <a:solidFill>
                  <a:srgbClr val="FF0000"/>
                </a:solidFill>
              </a:rPr>
              <a:t> but not 4-ordered Hamiltonian if and only if </a:t>
            </a:r>
            <a:r>
              <a:rPr lang="en-US" altLang="zh-TW" i="1" dirty="0">
                <a:solidFill>
                  <a:srgbClr val="FF0000"/>
                </a:solidFill>
              </a:rPr>
              <a:t>n </a:t>
            </a:r>
            <a:r>
              <a:rPr lang="en-US" altLang="zh-TW" dirty="0">
                <a:solidFill>
                  <a:srgbClr val="FF0000"/>
                </a:solidFill>
              </a:rPr>
              <a:t>= 10, 12, 14, 16, 20 and 22.</a:t>
            </a:r>
            <a:endParaRPr lang="zh-TW" altLang="zh-TW" dirty="0">
              <a:solidFill>
                <a:srgbClr val="FF0000"/>
              </a:solidFill>
            </a:endParaRPr>
          </a:p>
          <a:p>
            <a:pPr algn="just"/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5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zh-TW" dirty="0"/>
              <a:t> Any Hamiltonian graph is 3-ordered Hamiltonian.</a:t>
            </a:r>
          </a:p>
        </p:txBody>
      </p:sp>
    </p:spTree>
    <p:extLst>
      <p:ext uri="{BB962C8B-B14F-4D97-AF65-F5344CB8AC3E}">
        <p14:creationId xmlns:p14="http://schemas.microsoft.com/office/powerpoint/2010/main" val="1095340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Now, can we find a 3-regular 4-ordered Hamiltonian connected graphs besides </a:t>
            </a:r>
            <a:r>
              <a:rPr lang="en-US" altLang="zh-TW" i="1" dirty="0"/>
              <a:t>K</a:t>
            </a:r>
            <a:r>
              <a:rPr lang="en-US" altLang="zh-TW" i="1" baseline="-25000" dirty="0"/>
              <a:t>4</a:t>
            </a:r>
            <a:r>
              <a:rPr lang="en-US" altLang="zh-TW" dirty="0"/>
              <a:t>? It was proven [7] that </a:t>
            </a:r>
            <a:r>
              <a:rPr lang="en-US" altLang="zh-TW" i="1" dirty="0">
                <a:solidFill>
                  <a:srgbClr val="FF0000"/>
                </a:solidFill>
              </a:rPr>
              <a:t>GP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>
                <a:solidFill>
                  <a:srgbClr val="FF0000"/>
                </a:solidFill>
              </a:rPr>
              <a:t>n ; 3</a:t>
            </a:r>
            <a:r>
              <a:rPr lang="en-US" altLang="zh-TW" dirty="0">
                <a:solidFill>
                  <a:srgbClr val="FF0000"/>
                </a:solidFill>
              </a:rPr>
              <a:t>) is 4-ordered Hamiltonian connected if and only if 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 is odd and either</a:t>
            </a:r>
            <a:r>
              <a:rPr lang="en-US" altLang="zh-TW" i="1" dirty="0">
                <a:solidFill>
                  <a:srgbClr val="FF0000"/>
                </a:solidFill>
              </a:rPr>
              <a:t> n = 15 </a:t>
            </a:r>
            <a:r>
              <a:rPr lang="en-US" altLang="zh-TW" dirty="0">
                <a:solidFill>
                  <a:srgbClr val="FF0000"/>
                </a:solidFill>
              </a:rPr>
              <a:t> or </a:t>
            </a:r>
            <a:r>
              <a:rPr lang="en-US" altLang="zh-TW" i="1" dirty="0">
                <a:solidFill>
                  <a:srgbClr val="FF0000"/>
                </a:solidFill>
              </a:rPr>
              <a:t>n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altLang="zh-TW" i="1" dirty="0">
                <a:solidFill>
                  <a:srgbClr val="FF0000"/>
                </a:solidFill>
              </a:rPr>
              <a:t> 19.</a:t>
            </a:r>
            <a:r>
              <a:rPr lang="en-US" altLang="zh-TW" dirty="0">
                <a:solidFill>
                  <a:srgbClr val="FF0000"/>
                </a:solidFill>
              </a:rPr>
              <a:t> We note that graphs in this family is 4-ordered Hamiltonian connected but not 4-ordered Hamiltonian.</a:t>
            </a:r>
            <a:endParaRPr lang="zh-TW" altLang="zh-TW" dirty="0">
              <a:solidFill>
                <a:srgbClr val="FF0000"/>
              </a:solidFill>
            </a:endParaRPr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867359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Hung et al. [8] proved that </a:t>
            </a:r>
            <a:r>
              <a:rPr lang="en-US" altLang="zh-TW" i="1" dirty="0">
                <a:solidFill>
                  <a:srgbClr val="FF0000"/>
                </a:solidFill>
              </a:rPr>
              <a:t>GP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>
                <a:solidFill>
                  <a:srgbClr val="FF0000"/>
                </a:solidFill>
              </a:rPr>
              <a:t>n; 4</a:t>
            </a:r>
            <a:r>
              <a:rPr lang="en-US" altLang="zh-TW" dirty="0">
                <a:solidFill>
                  <a:srgbClr val="FF0000"/>
                </a:solidFill>
              </a:rPr>
              <a:t>) is 4-ordered Hamiltonian if and only if </a:t>
            </a:r>
            <a:r>
              <a:rPr lang="en-US" altLang="zh-TW" i="1" dirty="0">
                <a:solidFill>
                  <a:srgbClr val="FF0000"/>
                </a:solidFill>
              </a:rPr>
              <a:t>n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altLang="zh-TW" i="1" dirty="0">
                <a:solidFill>
                  <a:srgbClr val="FF0000"/>
                </a:solidFill>
              </a:rPr>
              <a:t> 18</a:t>
            </a:r>
            <a:r>
              <a:rPr lang="en-US" altLang="zh-TW" dirty="0">
                <a:solidFill>
                  <a:srgbClr val="FF0000"/>
                </a:solidFill>
              </a:rPr>
              <a:t> and </a:t>
            </a:r>
            <a:r>
              <a:rPr lang="en-US" altLang="zh-TW" i="1" dirty="0">
                <a:solidFill>
                  <a:srgbClr val="FF0000"/>
                </a:solidFill>
              </a:rPr>
              <a:t>n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</a:t>
            </a:r>
            <a:r>
              <a:rPr lang="en-US" altLang="zh-TW" i="1" dirty="0">
                <a:solidFill>
                  <a:srgbClr val="FF0000"/>
                </a:solidFill>
              </a:rPr>
              <a:t> 20 </a:t>
            </a:r>
            <a:r>
              <a:rPr lang="en-US" altLang="zh-TW" dirty="0">
                <a:solidFill>
                  <a:srgbClr val="FF0000"/>
                </a:solidFill>
              </a:rPr>
              <a:t>and </a:t>
            </a:r>
            <a:r>
              <a:rPr lang="en-US" altLang="zh-TW" i="1" dirty="0">
                <a:solidFill>
                  <a:srgbClr val="FF0000"/>
                </a:solidFill>
              </a:rPr>
              <a:t>GP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>
                <a:solidFill>
                  <a:srgbClr val="FF0000"/>
                </a:solidFill>
              </a:rPr>
              <a:t>n; 4</a:t>
            </a:r>
            <a:r>
              <a:rPr lang="en-US" altLang="zh-TW" dirty="0">
                <a:solidFill>
                  <a:srgbClr val="FF0000"/>
                </a:solidFill>
              </a:rPr>
              <a:t>) is 4-ordered Hamiltonian connected if and only if n</a:t>
            </a:r>
            <a:r>
              <a:rPr lang="en-US" altLang="zh-TW" i="1" dirty="0">
                <a:solidFill>
                  <a:srgbClr val="FF0000"/>
                </a:solidFill>
              </a:rPr>
              <a:t>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altLang="zh-TW" i="1" dirty="0">
                <a:solidFill>
                  <a:srgbClr val="FF0000"/>
                </a:solidFill>
              </a:rPr>
              <a:t> 18</a:t>
            </a:r>
            <a:r>
              <a:rPr lang="en-US" altLang="zh-TW" dirty="0">
                <a:solidFill>
                  <a:srgbClr val="FF0000"/>
                </a:solidFill>
              </a:rPr>
              <a:t>. We note that GP(20; 4) is 4-ordered Hamiltonian connected but not 4-ordered Hamiltonian.</a:t>
            </a:r>
            <a:endParaRPr lang="zh-TW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9006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We note that </a:t>
            </a:r>
            <a:r>
              <a:rPr lang="en-US" altLang="zh-TW" i="1" dirty="0"/>
              <a:t>GP</a:t>
            </a:r>
            <a:r>
              <a:rPr lang="en-US" altLang="zh-TW" dirty="0"/>
              <a:t>(</a:t>
            </a:r>
            <a:r>
              <a:rPr lang="en-US" altLang="zh-TW" i="1" dirty="0"/>
              <a:t>n; 4</a:t>
            </a:r>
            <a:r>
              <a:rPr lang="en-US" altLang="zh-TW" dirty="0"/>
              <a:t>) is vertex transitive if and only if </a:t>
            </a:r>
            <a:r>
              <a:rPr lang="en-US" altLang="zh-TW" i="1" dirty="0"/>
              <a:t>n</a:t>
            </a:r>
            <a:r>
              <a:rPr lang="en-US" altLang="zh-TW" dirty="0"/>
              <a:t> is 15 or 17. Thus, </a:t>
            </a:r>
            <a:r>
              <a:rPr lang="en-US" altLang="zh-TW" i="1" dirty="0"/>
              <a:t>K</a:t>
            </a:r>
            <a:r>
              <a:rPr lang="en-US" altLang="zh-TW" i="1" baseline="-25000" dirty="0"/>
              <a:t>4</a:t>
            </a:r>
            <a:r>
              <a:rPr lang="en-US" altLang="zh-TW" dirty="0"/>
              <a:t> is the only  known vertex transitive graph that is both 4-ordered Hamiltonian and 4-ordered Hamiltonian connected. So, the next step is to find a non-trivial vertex transitive graph that is both 4-ordered Hamiltonian and 4-ordered Hamiltonian connected.</a:t>
            </a:r>
            <a:endParaRPr lang="zh-TW" altLang="zh-TW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904869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Using a computer, we can prove that </a:t>
            </a:r>
            <a:r>
              <a:rPr lang="en-US" altLang="zh-TW" i="1" dirty="0">
                <a:solidFill>
                  <a:srgbClr val="FF0000"/>
                </a:solidFill>
              </a:rPr>
              <a:t>CCC</a:t>
            </a:r>
            <a:r>
              <a:rPr lang="en-US" altLang="zh-TW" i="1" baseline="-25000" dirty="0">
                <a:solidFill>
                  <a:srgbClr val="FF0000"/>
                </a:solidFill>
              </a:rPr>
              <a:t>5</a:t>
            </a:r>
            <a:r>
              <a:rPr lang="en-US" altLang="zh-TW" dirty="0"/>
              <a:t> is both 4-ordered Hamiltonian and 4-ordered Hamiltonian connected. Moreover, </a:t>
            </a:r>
            <a:r>
              <a:rPr lang="en-US" altLang="zh-TW" dirty="0">
                <a:solidFill>
                  <a:srgbClr val="FF0000"/>
                </a:solidFill>
              </a:rPr>
              <a:t>HM(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) </a:t>
            </a:r>
            <a:r>
              <a:rPr lang="en-US" altLang="zh-TW" dirty="0"/>
              <a:t>is both 4-ordered Hamiltonian and 4-ordered Hamiltonian </a:t>
            </a:r>
            <a:r>
              <a:rPr lang="en-US" altLang="zh-TW" dirty="0" err="1"/>
              <a:t>laceable</a:t>
            </a:r>
            <a:r>
              <a:rPr lang="en-US" altLang="zh-TW" dirty="0"/>
              <a:t> for </a:t>
            </a:r>
            <a:r>
              <a:rPr lang="en-US" altLang="zh-TW" i="1" dirty="0"/>
              <a:t>n </a:t>
            </a:r>
            <a:r>
              <a:rPr lang="en-US" altLang="zh-TW" dirty="0"/>
              <a:t>= 1 and 3.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569763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In mathematics, one example "solves the existence problem." Yet, it may be a unique solution, many but finite solutions, or an infinite number of solutions. We wonder if there are an infinite number of 3-regular vertex transitive graphs that are 4-ordered Hamiltonian and 4-ordered Hamiltonian connected. More precisely, we </a:t>
            </a:r>
            <a:r>
              <a:rPr lang="en-US" altLang="zh-TW" dirty="0">
                <a:solidFill>
                  <a:srgbClr val="FF0000"/>
                </a:solidFill>
              </a:rPr>
              <a:t>hypothesize that any </a:t>
            </a:r>
            <a:r>
              <a:rPr lang="en-US" altLang="zh-TW" i="1" dirty="0" err="1">
                <a:solidFill>
                  <a:srgbClr val="FF0000"/>
                </a:solidFill>
              </a:rPr>
              <a:t>CCC</a:t>
            </a:r>
            <a:r>
              <a:rPr lang="en-US" altLang="zh-TW" i="1" baseline="-25000" dirty="0" err="1">
                <a:solidFill>
                  <a:srgbClr val="FF0000"/>
                </a:solidFill>
              </a:rPr>
              <a:t>n</a:t>
            </a:r>
            <a:r>
              <a:rPr lang="en-US" altLang="zh-TW" i="1" baseline="-25000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with 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 is odd and </a:t>
            </a:r>
            <a:r>
              <a:rPr lang="en-US" altLang="zh-TW" i="1" dirty="0">
                <a:solidFill>
                  <a:srgbClr val="FF0000"/>
                </a:solidFill>
              </a:rPr>
              <a:t>n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altLang="zh-TW" i="1" dirty="0">
                <a:solidFill>
                  <a:srgbClr val="FF0000"/>
                </a:solidFill>
              </a:rPr>
              <a:t> 5</a:t>
            </a:r>
            <a:r>
              <a:rPr lang="en-US" altLang="zh-TW" dirty="0">
                <a:solidFill>
                  <a:srgbClr val="FF0000"/>
                </a:solidFill>
              </a:rPr>
              <a:t> is 4-ordered Hamiltonian and 4-ordered Hamiltonian connected. Furthermore, any </a:t>
            </a:r>
            <a:r>
              <a:rPr lang="en-US" altLang="zh-TW" i="1" dirty="0" err="1">
                <a:solidFill>
                  <a:srgbClr val="FF0000"/>
                </a:solidFill>
              </a:rPr>
              <a:t>CCC</a:t>
            </a:r>
            <a:r>
              <a:rPr lang="en-US" altLang="zh-TW" i="1" baseline="-25000" dirty="0" err="1">
                <a:solidFill>
                  <a:srgbClr val="FF0000"/>
                </a:solidFill>
              </a:rPr>
              <a:t>n</a:t>
            </a:r>
            <a:r>
              <a:rPr lang="en-US" altLang="zh-TW" baseline="-25000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with n is even and 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altLang="zh-TW" dirty="0">
                <a:solidFill>
                  <a:srgbClr val="FF0000"/>
                </a:solidFill>
              </a:rPr>
              <a:t> 6 is 4-ordered Hamiltonian and 4-ordered Hamiltonian </a:t>
            </a:r>
            <a:r>
              <a:rPr lang="en-US" altLang="zh-TW" dirty="0" err="1">
                <a:solidFill>
                  <a:srgbClr val="FF0000"/>
                </a:solidFill>
              </a:rPr>
              <a:t>laceable</a:t>
            </a:r>
            <a:r>
              <a:rPr lang="en-US" altLang="zh-TW" dirty="0">
                <a:solidFill>
                  <a:srgbClr val="FF0000"/>
                </a:solidFill>
              </a:rPr>
              <a:t>. Similarly, we hypothesize that HM(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) is 4-ordered Hamiltonian and 4-ordered Hamiltonian </a:t>
            </a:r>
            <a:r>
              <a:rPr lang="en-US" altLang="zh-TW" dirty="0" err="1">
                <a:solidFill>
                  <a:srgbClr val="FF0000"/>
                </a:solidFill>
              </a:rPr>
              <a:t>laceable</a:t>
            </a:r>
            <a:r>
              <a:rPr lang="en-US" altLang="zh-TW" dirty="0">
                <a:solidFill>
                  <a:srgbClr val="FF0000"/>
                </a:solidFill>
              </a:rPr>
              <a:t> for any positive integer when n 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</a:t>
            </a:r>
            <a:r>
              <a:rPr lang="en-US" altLang="zh-TW" dirty="0">
                <a:solidFill>
                  <a:srgbClr val="FF0000"/>
                </a:solidFill>
              </a:rPr>
              <a:t> 2.</a:t>
            </a:r>
            <a:r>
              <a:rPr lang="en-US" altLang="zh-TW" dirty="0"/>
              <a:t> Yet, </a:t>
            </a:r>
            <a:r>
              <a:rPr lang="en-US" altLang="zh-TW" dirty="0">
                <a:solidFill>
                  <a:srgbClr val="7030A0"/>
                </a:solidFill>
              </a:rPr>
              <a:t>we hypothesize that there are no cubic vertex transitive and edge transitive graphs that are 4-ordered Hamiltonian and 4-ordered Hamiltonian connected other than</a:t>
            </a:r>
            <a:r>
              <a:rPr lang="en-US" altLang="zh-TW" i="1" dirty="0">
                <a:solidFill>
                  <a:srgbClr val="7030A0"/>
                </a:solidFill>
              </a:rPr>
              <a:t> K</a:t>
            </a:r>
            <a:r>
              <a:rPr lang="en-US" altLang="zh-TW" i="1" baseline="-25000" dirty="0">
                <a:solidFill>
                  <a:srgbClr val="7030A0"/>
                </a:solidFill>
              </a:rPr>
              <a:t>4</a:t>
            </a:r>
            <a:r>
              <a:rPr lang="en-US" altLang="zh-TW" dirty="0">
                <a:solidFill>
                  <a:srgbClr val="7030A0"/>
                </a:solidFill>
              </a:rPr>
              <a:t>. </a:t>
            </a:r>
            <a:endParaRPr lang="zh-TW" altLang="zh-TW" dirty="0">
              <a:solidFill>
                <a:srgbClr val="7030A0"/>
              </a:solidFill>
            </a:endParaRPr>
          </a:p>
          <a:p>
            <a:r>
              <a:rPr lang="en-US" altLang="zh-TW" dirty="0"/>
              <a:t> 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81422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 far, we have seen several examples of cubic 4-ordered Hamiltonian connected but not 4-ordered Hamiltonian graphs. We hypothesize that there are an infinite number of such graphs. Similarly, we have several examples of cubic 4-ordered Hamiltonian </a:t>
            </a:r>
            <a:r>
              <a:rPr lang="en-US" altLang="zh-TW" dirty="0" err="1"/>
              <a:t>laceable</a:t>
            </a:r>
            <a:r>
              <a:rPr lang="en-US" altLang="zh-TW" dirty="0"/>
              <a:t> but no 4-ordered Hamiltonian graphs. We hypothesize that there are infinite number of such graphs.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32521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note that the </a:t>
            </a:r>
            <a:r>
              <a:rPr lang="en-US" altLang="zh-TW" dirty="0" err="1"/>
              <a:t>Heawood</a:t>
            </a:r>
            <a:r>
              <a:rPr lang="en-US" altLang="zh-TW" dirty="0"/>
              <a:t> graph, </a:t>
            </a:r>
            <a:r>
              <a:rPr lang="en-US" altLang="zh-TW" i="1" dirty="0"/>
              <a:t>CR</a:t>
            </a:r>
            <a:r>
              <a:rPr lang="en-US" altLang="zh-TW" dirty="0"/>
              <a:t>(14; 1; 5), is the only known 3-regular bipartite graph that is 4-ordered Hamiltonian but not 4-ordered Hamiltonian </a:t>
            </a:r>
            <a:r>
              <a:rPr lang="en-US" altLang="zh-TW" dirty="0" err="1"/>
              <a:t>laceable</a:t>
            </a:r>
            <a:r>
              <a:rPr lang="en-US" altLang="zh-TW" dirty="0"/>
              <a:t>. The generalized Petersen graph, </a:t>
            </a:r>
            <a:r>
              <a:rPr lang="en-US" altLang="zh-TW" i="1" dirty="0"/>
              <a:t>GP</a:t>
            </a:r>
            <a:r>
              <a:rPr lang="en-US" altLang="zh-TW" dirty="0"/>
              <a:t>(20; 4), is the only known 3-regular graph that is 4-ordered Hamiltonian connected but not 4-ordered Hamiltonian.</a:t>
            </a:r>
            <a:endParaRPr lang="zh-TW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Unique?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44306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Finally, we note the following observation. Using a computer, we can prove that </a:t>
            </a:r>
            <a:r>
              <a:rPr lang="en-US" altLang="zh-TW" i="1" dirty="0"/>
              <a:t>HT</a:t>
            </a:r>
            <a:r>
              <a:rPr lang="en-US" altLang="zh-TW" dirty="0"/>
              <a:t>(2) is a 3-regular, vertex transitive, edge transitive, and 4-ordered Hamiltonian </a:t>
            </a:r>
            <a:r>
              <a:rPr lang="en-US" altLang="zh-TW" dirty="0" err="1"/>
              <a:t>laceable</a:t>
            </a:r>
            <a:r>
              <a:rPr lang="en-US" altLang="zh-TW" dirty="0"/>
              <a:t>. However, </a:t>
            </a:r>
            <a:r>
              <a:rPr lang="en-US" altLang="zh-TW" i="1" dirty="0"/>
              <a:t>HT</a:t>
            </a:r>
            <a:r>
              <a:rPr lang="en-US" altLang="zh-TW" dirty="0"/>
              <a:t>(2) is not 4-ordered Hamiltonian. Note that </a:t>
            </a:r>
            <a:r>
              <a:rPr lang="en-US" altLang="zh-TW" i="1" dirty="0"/>
              <a:t>HT</a:t>
            </a:r>
            <a:r>
              <a:rPr lang="en-US" altLang="zh-TW" dirty="0"/>
              <a:t>(2) is the only known 3-regular, vertex transitive, edge transitive, and 4-ordered Hamiltonian </a:t>
            </a:r>
            <a:r>
              <a:rPr lang="en-US" altLang="zh-TW" dirty="0" err="1"/>
              <a:t>laceable</a:t>
            </a:r>
            <a:r>
              <a:rPr lang="en-US" altLang="zh-TW" dirty="0"/>
              <a:t> graph that is not 4-ordered Hamiltonian. We wonder if this graph is "unique" to each of its corresponding families.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3626121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[1] L.H. Hsu, J.M. Tan, E. Cheng, L. </a:t>
            </a:r>
            <a:r>
              <a:rPr lang="en-US" altLang="zh-TW" dirty="0" err="1"/>
              <a:t>Liptak</a:t>
            </a:r>
            <a:r>
              <a:rPr lang="en-US" altLang="zh-TW" dirty="0"/>
              <a:t>, C.K. Lin, and M. Tsai, Solution to an Open Problem on 4-Ordered Hamiltonian Graphs, Discrete Mathematics, Vol. 312, (2012) 2356-2370.</a:t>
            </a:r>
          </a:p>
          <a:p>
            <a:pPr algn="just"/>
            <a:r>
              <a:rPr lang="en-US" altLang="zh-TW" dirty="0"/>
              <a:t>[2] C.N. Hung, D. Lu, R. </a:t>
            </a:r>
            <a:r>
              <a:rPr lang="en-US" altLang="zh-TW" dirty="0" err="1"/>
              <a:t>Jia</a:t>
            </a:r>
            <a:r>
              <a:rPr lang="en-US" altLang="zh-TW" dirty="0"/>
              <a:t>, C.K. Lin, L. </a:t>
            </a:r>
            <a:r>
              <a:rPr lang="en-US" altLang="zh-TW" dirty="0" err="1"/>
              <a:t>Liptak</a:t>
            </a:r>
            <a:r>
              <a:rPr lang="en-US" altLang="zh-TW" dirty="0"/>
              <a:t>, E. Cheng, and L.H. Hsu, 4-Ordered Hamiltonian Problems of the Generalized Petersen Graph GP(n,4), Mathematical and </a:t>
            </a:r>
            <a:r>
              <a:rPr lang="nl-NL" altLang="zh-TW" dirty="0"/>
              <a:t>Computer Modelling, Vol. 57 (2013), 595-601.</a:t>
            </a:r>
          </a:p>
          <a:p>
            <a:pPr algn="just"/>
            <a:r>
              <a:rPr lang="en-US" altLang="zh-TW" dirty="0"/>
              <a:t>[3] K. </a:t>
            </a:r>
            <a:r>
              <a:rPr lang="en-US" altLang="zh-TW" dirty="0" err="1"/>
              <a:t>Meszaros</a:t>
            </a:r>
            <a:r>
              <a:rPr lang="en-US" altLang="zh-TW" dirty="0"/>
              <a:t>, On 3-regular 4-ordered graphs, Discrete Mathematics, 308 (2008) 2149-2155.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0730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pPr algn="just"/>
            <a:r>
              <a:rPr lang="en-US" altLang="zh-TW" dirty="0"/>
              <a:t>[4] L. Ng, M. Schultz, k-Ordered Hamiltonian Graphs, Journal of Graph Theory 24 (1997) 45-57</a:t>
            </a:r>
            <a:r>
              <a:rPr lang="nl-NL" altLang="zh-TW" dirty="0"/>
              <a:t>.</a:t>
            </a:r>
            <a:endParaRPr lang="zh-TW" altLang="en-US" dirty="0"/>
          </a:p>
          <a:p>
            <a:pPr algn="just"/>
            <a:r>
              <a:rPr lang="en-US" altLang="zh-TW" dirty="0"/>
              <a:t>[5] D. Sherman, M. Tsai, C.K. Lin, L. </a:t>
            </a:r>
            <a:r>
              <a:rPr lang="en-US" altLang="zh-TW" dirty="0" err="1"/>
              <a:t>Liptak</a:t>
            </a:r>
            <a:r>
              <a:rPr lang="en-US" altLang="zh-TW" dirty="0"/>
              <a:t>, E. Cheng, Jimmy J.M. Tan, and L.H. Hsu, 4-Ordered </a:t>
            </a:r>
            <a:r>
              <a:rPr lang="en-US" altLang="zh-TW" dirty="0" err="1"/>
              <a:t>Hamiltonicity</a:t>
            </a:r>
            <a:r>
              <a:rPr lang="en-US" altLang="zh-TW" dirty="0"/>
              <a:t> for Some </a:t>
            </a:r>
            <a:r>
              <a:rPr lang="en-US" altLang="zh-TW" dirty="0" err="1"/>
              <a:t>Chordal</a:t>
            </a:r>
            <a:r>
              <a:rPr lang="en-US" altLang="zh-TW" dirty="0"/>
              <a:t> Ring Graphs, Journal of Interconnection </a:t>
            </a:r>
            <a:r>
              <a:rPr lang="nl-NL" altLang="zh-TW" dirty="0"/>
              <a:t>Networks, Vol. 11 (2010) 157-174</a:t>
            </a:r>
            <a:endParaRPr lang="en-US" altLang="zh-TW" dirty="0"/>
          </a:p>
          <a:p>
            <a:pPr algn="just"/>
            <a:r>
              <a:rPr lang="en-US" altLang="zh-TW" dirty="0"/>
              <a:t>[6] M. Tsai, T.H. Tsai, Jimmy J.M. Tan, and L.H. Hsu, On 4-Ordered 3-Regular Graphs, Mathematical and Computer </a:t>
            </a:r>
            <a:r>
              <a:rPr lang="en-US" altLang="zh-TW" dirty="0" err="1"/>
              <a:t>Modelling</a:t>
            </a:r>
            <a:r>
              <a:rPr lang="en-US" altLang="zh-TW" dirty="0"/>
              <a:t>, Vol. 54 (2011) 161-1619.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866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3285" y="163285"/>
            <a:ext cx="10515600" cy="794658"/>
          </a:xfrm>
        </p:spPr>
        <p:txBody>
          <a:bodyPr/>
          <a:lstStyle/>
          <a:p>
            <a:pPr algn="just"/>
            <a:r>
              <a:rPr lang="en-US" altLang="zh-TW" dirty="0"/>
              <a:t>Not 5-ordered </a:t>
            </a:r>
            <a:r>
              <a:rPr lang="en-US" altLang="zh-TW" dirty="0" err="1"/>
              <a:t>hamiltonian</a:t>
            </a:r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51" y="2018073"/>
            <a:ext cx="5418896" cy="43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9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3029" y="145671"/>
            <a:ext cx="10515600" cy="918203"/>
          </a:xfrm>
        </p:spPr>
        <p:txBody>
          <a:bodyPr/>
          <a:lstStyle/>
          <a:p>
            <a:r>
              <a:rPr lang="en-US" altLang="zh-TW" dirty="0"/>
              <a:t>Every cubic 4-ordered Hamiltonian graph is 1-edge fault Hamiltonian. 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395223"/>
            <a:ext cx="6923187" cy="50600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70604" y="6417246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139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9" y="1672384"/>
            <a:ext cx="6080767" cy="45977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70604" y="6417246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Figure 7-7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718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Other examples?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696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9552</TotalTime>
  <Words>1814</Words>
  <Application>Microsoft Office PowerPoint</Application>
  <PresentationFormat>寬螢幕</PresentationFormat>
  <Paragraphs>114</Paragraphs>
  <Slides>59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5" baseType="lpstr">
      <vt:lpstr>新細明體</vt:lpstr>
      <vt:lpstr>Arial</vt:lpstr>
      <vt:lpstr>Calibri</vt:lpstr>
      <vt:lpstr>Calibri Light</vt:lpstr>
      <vt:lpstr>Symbol</vt:lpstr>
      <vt:lpstr>Office 佈景主題</vt:lpstr>
      <vt:lpstr>Chapter 7: Cubic 4-ordered Hamiltonian and 4-ordered Hamiltonian connected/laceable graphs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Suggested Reading and Possible Future Directions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References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Cubic 4-ordered Hamiltonian and 4-ordered Hamiltonian connected/laceable graphs</dc:title>
  <dc:creator>徐力行</dc:creator>
  <cp:lastModifiedBy>user</cp:lastModifiedBy>
  <cp:revision>263</cp:revision>
  <cp:lastPrinted>2016-05-03T09:32:33Z</cp:lastPrinted>
  <dcterms:created xsi:type="dcterms:W3CDTF">2015-06-25T03:20:43Z</dcterms:created>
  <dcterms:modified xsi:type="dcterms:W3CDTF">2016-08-21T04:16:35Z</dcterms:modified>
</cp:coreProperties>
</file>